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6"/>
  </p:notesMasterIdLst>
  <p:sldIdLst>
    <p:sldId id="256" r:id="rId2"/>
    <p:sldId id="274" r:id="rId3"/>
    <p:sldId id="290" r:id="rId4"/>
    <p:sldId id="258" r:id="rId5"/>
    <p:sldId id="291" r:id="rId6"/>
    <p:sldId id="292" r:id="rId7"/>
    <p:sldId id="260" r:id="rId8"/>
    <p:sldId id="280" r:id="rId9"/>
    <p:sldId id="281" r:id="rId10"/>
    <p:sldId id="288" r:id="rId11"/>
    <p:sldId id="263" r:id="rId12"/>
    <p:sldId id="264" r:id="rId13"/>
    <p:sldId id="265" r:id="rId14"/>
    <p:sldId id="282" r:id="rId15"/>
    <p:sldId id="266" r:id="rId16"/>
    <p:sldId id="278" r:id="rId17"/>
    <p:sldId id="293" r:id="rId18"/>
    <p:sldId id="277" r:id="rId19"/>
    <p:sldId id="270" r:id="rId20"/>
    <p:sldId id="283" r:id="rId21"/>
    <p:sldId id="284" r:id="rId22"/>
    <p:sldId id="285" r:id="rId23"/>
    <p:sldId id="286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CCFF"/>
    <a:srgbClr val="FF5050"/>
    <a:srgbClr val="CC3300"/>
    <a:srgbClr val="FFFF66"/>
    <a:srgbClr val="99CC00"/>
    <a:srgbClr val="66CCFF"/>
    <a:srgbClr val="3399FF"/>
    <a:srgbClr val="000000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290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E350-F3BA-41FC-83B7-7989ABC9578B}" type="datetimeFigureOut">
              <a:rPr lang="ru-RU" smtClean="0"/>
              <a:pPr/>
              <a:t>12.05.2021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0A30D-8EA6-44B6-9629-A9D338CDE7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4DCB-19E7-4302-8155-CDD313751982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E187B-8ECA-43A9-9019-8F44A79F0AE5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82A5-D9AF-4DAB-9232-1CC7B6CA5D6A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3B15-7C23-4A82-9268-D42F31FF5B9A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FDFA6-0622-4A28-8F0B-CCA561426617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93ED-A9F1-4979-9F5D-EE936AAE6EC7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4C90-D767-4ABE-BEF7-1116DB378BB8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DC359-45F4-42A3-B5BB-D59741F78B73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EFD0D-7FCE-4571-918F-55FE7F2FDA6F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6AD9-289A-4EE2-88E9-4EDDF832A541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7685-B61B-44AC-AE81-E65A1F6A651B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B690-7167-48DD-9948-F1C64528239A}" type="datetime1">
              <a:rPr lang="ru-RU" smtClean="0"/>
              <a:pPr/>
              <a:t>12.05.2021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8766-BC31-4155-A2EA-868EC6A2E00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033722"/>
            <a:ext cx="7772400" cy="17526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Бюджет для граждан</a:t>
            </a:r>
            <a:br>
              <a:rPr lang="ru-RU" sz="3600" b="1" i="1" dirty="0" smtClean="0"/>
            </a:br>
            <a:r>
              <a:rPr lang="ru-RU" sz="3600" b="1" i="1" dirty="0" smtClean="0"/>
              <a:t> </a:t>
            </a:r>
            <a:r>
              <a:rPr lang="ru-RU" sz="3600" b="1" i="1" smtClean="0"/>
              <a:t>по проекту </a:t>
            </a:r>
            <a:r>
              <a:rPr lang="ru-RU" sz="3600" b="1" i="1" dirty="0" smtClean="0"/>
              <a:t>бюджета Андреапольский муниципальный округ Тверской области на 2020 год и плановый период 2021-2022 годов.</a:t>
            </a:r>
            <a:endParaRPr lang="ru-RU" sz="3600" b="1" i="1" dirty="0"/>
          </a:p>
        </p:txBody>
      </p:sp>
      <p:pic>
        <p:nvPicPr>
          <p:cNvPr id="31746" name="Picture 2" descr="http://www.heraldicum.ru/russia/subjects/towns/images/andreap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290"/>
            <a:ext cx="1600200" cy="1905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Расходы сформированы на основе следующих принципов и подходов</a:t>
            </a:r>
            <a:endParaRPr lang="ru-RU" sz="32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Обеспечения своевременности и полноты выплаты заработной платы работникам бюджетной сферы (соблюдение дорожных карт по доведению средней зарплаты в соответствие с Указами Президента Российской Федерации от 7 мая 2012 года) МП «Управление финансами Андреапольского муниципального округа»</a:t>
            </a:r>
            <a:r>
              <a:rPr lang="ru-RU" dirty="0" smtClean="0"/>
              <a:t>	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Концентрации ресурсов на оплату коммунальных услуг и услуг по содержанию имущества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Обеспечения максимальной эффективности бюджетных расходов и оказания муниципальных услуг на основе нормативных затрат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Программные и непрограммные расходы</a:t>
            </a:r>
            <a:endParaRPr lang="ru-RU" sz="2800" b="1" i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7709" y="1283509"/>
          <a:ext cx="905653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882"/>
                <a:gridCol w="1783161"/>
                <a:gridCol w="1440160"/>
                <a:gridCol w="1440160"/>
                <a:gridCol w="1368152"/>
                <a:gridCol w="1296144"/>
                <a:gridCol w="12198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2018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Ожидаемое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2019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339974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380700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303804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303066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305324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Программные расходы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333664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375305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303001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302263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304521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6310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5395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803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803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803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56376" y="3789040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/>
              <a:t>Распределение расходов по муниципальным программам </a:t>
            </a:r>
            <a:endParaRPr lang="ru-RU" sz="3200" b="1" i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«Образование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Андреапольском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муниципальном округе»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«Культура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Андреапольском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муниципальном округе»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«Физическая культура и спорт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Андреапольском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муниципальном округе» 	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«Молодёжь Андреапольского муниципального округа»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«Обеспечение правопорядка и безопасности населения Андреапольского муниципального округа»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«Экономическое развитие Андреапольского муниципального округа»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«Муниципальное управление и гражданское общество Андреапольского муниципального округа»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«Управление финансами Андреапольского муниципального округа»</a:t>
            </a:r>
            <a:r>
              <a:rPr lang="ru-RU" dirty="0" smtClean="0"/>
              <a:t>	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«Развитие туризма в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Андреапольском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муниципальном округе»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МП «Жилищно-коммунальное хозяйство и дорожная деятельность на территории Андреапольского муниципального округа»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764704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Распределение расходов муниципального образования по отраслям</a:t>
            </a:r>
            <a:endParaRPr lang="ru-RU" sz="28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011" y="777575"/>
          <a:ext cx="8987485" cy="539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2183978"/>
                <a:gridCol w="1262593"/>
                <a:gridCol w="1262593"/>
                <a:gridCol w="1387463"/>
                <a:gridCol w="1165470"/>
                <a:gridCol w="1328680"/>
              </a:tblGrid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339974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380700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303804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303066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305324</a:t>
                      </a:r>
                      <a:endParaRPr lang="ru-RU" sz="11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43932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51970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40656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39773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39045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917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936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429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438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472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2763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2723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2729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2035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2035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379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47577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61287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54691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59556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61298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2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42681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28316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7684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2137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684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Образование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154767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192409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153458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150021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148197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1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Культура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29689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32750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34645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34445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34095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8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12562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7644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7132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8308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9247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3462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1045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760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1624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1620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1620</a:t>
                      </a:r>
                      <a:endParaRPr lang="ru-RU" sz="1100" b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5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3973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7871</a:t>
                      </a:r>
                      <a:endParaRPr lang="ru-RU" sz="11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56376" y="609329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785818"/>
          </a:xfrm>
        </p:spPr>
        <p:txBody>
          <a:bodyPr>
            <a:noAutofit/>
          </a:bodyPr>
          <a:lstStyle/>
          <a:p>
            <a:r>
              <a:rPr lang="ru-RU" sz="2800" b="1" i="1" dirty="0" smtClean="0"/>
              <a:t>Расходы на образование в </a:t>
            </a:r>
            <a:r>
              <a:rPr lang="ru-RU" sz="2800" b="1" i="1" dirty="0" err="1" smtClean="0"/>
              <a:t>Андреапольском</a:t>
            </a:r>
            <a:r>
              <a:rPr lang="ru-RU" sz="2800" b="1" i="1" dirty="0" smtClean="0"/>
              <a:t> муниципальном округе</a:t>
            </a:r>
            <a:endParaRPr lang="ru-RU" sz="2800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1643050"/>
          <a:ext cx="8715440" cy="324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2901347"/>
                <a:gridCol w="1083477"/>
                <a:gridCol w="1127744"/>
                <a:gridCol w="1152128"/>
                <a:gridCol w="970559"/>
                <a:gridCol w="1083477"/>
              </a:tblGrid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154767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192409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153458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150021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148197</a:t>
                      </a:r>
                    </a:p>
                  </a:txBody>
                  <a:tcPr marL="68580" marR="68580" marT="0" marB="0" anchor="ctr"/>
                </a:tc>
              </a:tr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Дошкольное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41157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45236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46216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44065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43716</a:t>
                      </a:r>
                    </a:p>
                  </a:txBody>
                  <a:tcPr marL="68580" marR="68580" marT="0" marB="0" anchor="ctr"/>
                </a:tc>
              </a:tr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Общее образование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96993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130219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88714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87966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86766</a:t>
                      </a:r>
                    </a:p>
                  </a:txBody>
                  <a:tcPr marL="68580" marR="68580" marT="0" marB="0" anchor="ctr"/>
                </a:tc>
              </a:tr>
              <a:tr h="444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Дополнительное образование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9738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11219</a:t>
                      </a:r>
                    </a:p>
                  </a:txBody>
                  <a:tcPr marL="68580" marR="68580" marT="0" marB="0" anchor="ctr"/>
                </a:tc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877</a:t>
                      </a:r>
                    </a:p>
                  </a:txBody>
                  <a:tcPr marL="68580" marR="68580" marT="0" marB="0" anchor="ctr"/>
                </a:tc>
              </a:tr>
              <a:tr h="4907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5619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2360" y="5085184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Расходы на культуру в </a:t>
            </a:r>
            <a:r>
              <a:rPr lang="ru-RU" sz="2400" b="1" i="1" dirty="0" err="1" smtClean="0"/>
              <a:t>Андреапольском</a:t>
            </a:r>
            <a:r>
              <a:rPr lang="ru-RU" sz="2400" b="1" i="1" dirty="0" smtClean="0"/>
              <a:t> муниципальном округе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1785926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Тыс.  руб.</a:t>
            </a:r>
            <a:endParaRPr lang="ru-RU" sz="12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14283" y="1600200"/>
          <a:ext cx="8606188" cy="3145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73"/>
                <a:gridCol w="2610108"/>
                <a:gridCol w="1224136"/>
                <a:gridCol w="1224136"/>
                <a:gridCol w="936104"/>
                <a:gridCol w="108012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29689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33234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34645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34445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34095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ЦБС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15178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15081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Музея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1961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2327</a:t>
                      </a:r>
                    </a:p>
                  </a:txBody>
                  <a:tcPr marL="68580" marR="68580" marT="0" marB="0" anchor="ctr"/>
                </a:tc>
              </a:tr>
              <a:tr h="314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ДК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11798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12778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14758</a:t>
                      </a:r>
                    </a:p>
                  </a:txBody>
                  <a:tcPr marL="68580" marR="68580" marT="0" marB="0" anchor="ctr"/>
                </a:tc>
              </a:tr>
              <a:tr h="629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и проведение мероприятий для жителей округа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314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Другие вопросы в области культура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84368" y="501317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 «Физическая культура и спорт в Андреапольском муниципальном округе»</a:t>
            </a:r>
            <a:endParaRPr lang="ru-RU" sz="2400" b="1" i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619511" y="1718942"/>
          <a:ext cx="7906945" cy="280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105"/>
                <a:gridCol w="2432855"/>
                <a:gridCol w="1103489"/>
                <a:gridCol w="1088415"/>
                <a:gridCol w="928694"/>
                <a:gridCol w="928694"/>
                <a:gridCol w="928693"/>
              </a:tblGrid>
              <a:tr h="3369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6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6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6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6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2020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2021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2022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3462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1045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3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мероприятий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0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Укрепление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МТБ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9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и установка плоскостных спортивных сооружений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2935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380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7596336" y="4797152"/>
            <a:ext cx="100016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Общегосударственные вопросы Андреапольского муниципального округа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861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п/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43932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48494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40656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39773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39045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5301208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Национальная безопасность и правоохранительная деятельность в </a:t>
            </a:r>
            <a:r>
              <a:rPr lang="ru-RU" sz="2400" b="1" i="1" dirty="0" err="1" smtClean="0"/>
              <a:t>Андреапольском</a:t>
            </a:r>
            <a:r>
              <a:rPr lang="ru-RU" sz="2400" b="1" i="1" dirty="0" smtClean="0"/>
              <a:t> муниципальном округе</a:t>
            </a:r>
            <a:endParaRPr lang="ru-RU" sz="24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3" y="1221506"/>
          <a:ext cx="8821646" cy="209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717"/>
                <a:gridCol w="3152927"/>
                <a:gridCol w="1095546"/>
                <a:gridCol w="1121787"/>
                <a:gridCol w="994223"/>
                <a:gridCol w="994223"/>
                <a:gridCol w="99422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2763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2723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2730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2036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2036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Переданные государственные полномочия по содержанию </a:t>
                      </a:r>
                      <a:r>
                        <a:rPr lang="ru-RU" sz="1400" b="0" i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ЗАГСа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ЕДДС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1418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1407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пожарной безопасности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7956376" y="3645024"/>
            <a:ext cx="100016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Национальная экономика Андреапольского муниципального округа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340768"/>
          <a:ext cx="8786870" cy="221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2880320"/>
                <a:gridCol w="1152128"/>
                <a:gridCol w="1152128"/>
                <a:gridCol w="1080120"/>
                <a:gridCol w="1080120"/>
                <a:gridCol w="10453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47577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61287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54691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59556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61298</a:t>
                      </a:r>
                      <a:endParaRPr lang="ru-RU" sz="14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транспортного обслуживания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5086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6207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14323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13709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14906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42155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53987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40232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45712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46256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258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536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136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956376" y="3789040"/>
            <a:ext cx="100016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26908"/>
            <a:ext cx="8534400" cy="758952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Основные задачи при разработке проекта бюджета округа на 2020 год и плановый период 2021-2022 годы.</a:t>
            </a:r>
            <a:endParaRPr lang="ru-RU" sz="36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8504237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4237"/>
              </a:tblGrid>
              <a:tr h="1026412"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долгосрочной сбалансированности и устойчивости бюджетной системы округа при безусловном исполнении всех обязательств и выполнении задач, поставленных в Указах Президента Российской Федерации от 07 мая 2012 года.</a:t>
                      </a:r>
                      <a:endParaRPr lang="ru-RU" sz="20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87712"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Определение финансовых возможностей, условий и предпосылок для достижения ключевых целей и результатов государственной политики Российской Федерации.</a:t>
                      </a:r>
                      <a:endParaRPr lang="ru-RU" sz="20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42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Минимизация и повышение эффективности бюджетных расходов в целом, в том числе за счет оптимизации муниципальных закупок, бюджетной сети, сокращения неэффективных расходов.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1540">
                <a:tc>
                  <a:txBody>
                    <a:bodyPr/>
                    <a:lstStyle/>
                    <a:p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значимость бюджетных расходов и удовлетворение потребности граждан в социально - значимых услугах.</a:t>
                      </a:r>
                      <a:endParaRPr lang="ru-RU" sz="20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01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Активное участие в национальных проектах.</a:t>
                      </a:r>
                    </a:p>
                    <a:p>
                      <a:endParaRPr lang="ru-RU" sz="2000" b="1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Жилищно-коммунальное хозяйство Андреапольского муниципального округа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504" y="1340768"/>
          <a:ext cx="8786870" cy="246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2880320"/>
                <a:gridCol w="1152128"/>
                <a:gridCol w="1152128"/>
                <a:gridCol w="1080120"/>
                <a:gridCol w="1080120"/>
                <a:gridCol w="10453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42681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28316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7684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Жилищное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Коммунальное хозяйство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26054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10041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16575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18211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6790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1683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8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956376" y="4077072"/>
            <a:ext cx="100016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908174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Социальная политика Андреапольского муниципального округа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3571" y="1026003"/>
          <a:ext cx="9068747" cy="4997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3968558"/>
                <a:gridCol w="993913"/>
                <a:gridCol w="973264"/>
                <a:gridCol w="936104"/>
                <a:gridCol w="936104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2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 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12562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7644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7132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8308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9247</a:t>
                      </a:r>
                      <a:endParaRPr lang="ru-RU" sz="12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49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Доплата к пенсиям муниципальных служащих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203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Поддержка общественной организаций Красный Крест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полномочий по обеспечению благоустроенными  жилыми помещениями специализированного жилищного фонда детей-сирот, детей, оставшихся без попечения родителей, лиц из их числа по договорам найма специализированных жилых помещений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4894</a:t>
                      </a:r>
                    </a:p>
                  </a:txBody>
                  <a:tcPr marL="68580" marR="68580" marT="0" marB="0" anchor="ctr"/>
                </a:tc>
              </a:tr>
              <a:tr h="122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жилья молодым семьям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924</a:t>
                      </a:r>
                    </a:p>
                  </a:txBody>
                  <a:tcPr marL="68580" marR="68580" marT="0" marB="0" anchor="ctr"/>
                </a:tc>
              </a:tr>
              <a:tr h="368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  мероприятий, проводимых на территории Андреапольского района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/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20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отдельных государственных полномочий по компенсации расходов на оплату жилых помещений, отопления и освещения педагогическим работникам, проживающим и работающим в сельской местности</a:t>
                      </a:r>
                      <a:endParaRPr lang="ru-RU" sz="12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68580" marR="68580" marT="0" marB="0" anchor="ctr"/>
                </a:tc>
              </a:tr>
              <a:tr h="122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Выплата </a:t>
                      </a: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8028384" y="6021288"/>
            <a:ext cx="1000164" cy="2606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Средства массовой информации Андреапольского муниципального округа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4893" y="1302361"/>
          <a:ext cx="8786870" cy="1352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2880320"/>
                <a:gridCol w="1152128"/>
                <a:gridCol w="1152128"/>
                <a:gridCol w="1080120"/>
                <a:gridCol w="1080120"/>
                <a:gridCol w="10453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1624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Поддержка газеты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«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Андреапольские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Вести»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1620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956376" y="2924944"/>
            <a:ext cx="100016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Национальная оборона Андреапольского</a:t>
            </a:r>
            <a:br>
              <a:rPr lang="ru-RU" sz="2400" b="1" i="1" dirty="0" smtClean="0"/>
            </a:br>
            <a:r>
              <a:rPr lang="ru-RU" sz="2400" b="1" i="1" dirty="0" smtClean="0"/>
              <a:t>муниципального округа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8261" y="1278507"/>
          <a:ext cx="8786870" cy="1843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08"/>
                <a:gridCol w="2880320"/>
                <a:gridCol w="1152128"/>
                <a:gridCol w="1152128"/>
                <a:gridCol w="1080120"/>
                <a:gridCol w="1080120"/>
                <a:gridCol w="1045346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i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Исполнение 2018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i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Всего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40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17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7956376" y="3356992"/>
            <a:ext cx="1000164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 !</a:t>
            </a:r>
            <a:endParaRPr lang="ru-RU" dirty="0"/>
          </a:p>
        </p:txBody>
      </p:sp>
      <p:pic>
        <p:nvPicPr>
          <p:cNvPr id="1026" name="Picture 2" descr="http://www.heraldicum.ru/russia/subjects/towns/images/andreap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214422"/>
            <a:ext cx="2428892" cy="2891538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Основные параметры бюджета</a:t>
            </a:r>
            <a:br>
              <a:rPr lang="ru-RU" sz="3200" b="1" i="1" dirty="0" smtClean="0"/>
            </a:br>
            <a:r>
              <a:rPr lang="ru-RU" sz="3200" b="1" i="1" dirty="0" smtClean="0"/>
              <a:t>на 2020-2022 годы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2" y="1574034"/>
          <a:ext cx="8928993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602"/>
                <a:gridCol w="1775656"/>
                <a:gridCol w="1440160"/>
                <a:gridCol w="1368152"/>
                <a:gridCol w="1368152"/>
                <a:gridCol w="1296144"/>
                <a:gridCol w="1152127"/>
              </a:tblGrid>
              <a:tr h="558822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2018 г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  <a:p>
                      <a:pPr algn="ctr"/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346149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372965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300969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3030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305323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  <a:p>
                      <a:pPr algn="ctr"/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339974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380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303804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303066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324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  <a:p>
                      <a:pPr algn="ctr"/>
                      <a:endParaRPr lang="ru-RU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6175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-7735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-2835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lang="ru-RU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0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956376" y="5157192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Основные принципы формирования доходной части бюджета</a:t>
            </a:r>
            <a:endParaRPr lang="ru-RU" sz="36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600201"/>
          <a:ext cx="8858312" cy="514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8312"/>
              </a:tblGrid>
              <a:tr h="1279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 поступлений доходов на основе расчетов прогнозов, предоставленных администраторами поступлений в бюджет и оценки поступлений доходов в консолидированный бюджет в 2019 году.</a:t>
                      </a:r>
                    </a:p>
                    <a:p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83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Учет планируемых безвозмездных поступлений из федерального и областного бюджетов.</a:t>
                      </a:r>
                    </a:p>
                    <a:p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887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Сохранение и развитие налогового потенциала Андреапольского муниципального округа.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79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постоянного мониторинга обеспечения своевременного и полного поступления в бюджет округа налогов,  сборов и иных обязательных платежей и динамики недоимки  в бюджет округа;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83919">
                <a:tc>
                  <a:txBody>
                    <a:bodyPr/>
                    <a:lstStyle/>
                    <a:p>
                      <a:endParaRPr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качества администрирования доходов бюджета.</a:t>
                      </a:r>
                    </a:p>
                    <a:p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11024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Структура доходной части бюджета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956376" y="4293096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5" y="1268760"/>
          <a:ext cx="8928990" cy="2935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1673748"/>
                <a:gridCol w="1379275"/>
                <a:gridCol w="1458163"/>
                <a:gridCol w="1386120"/>
                <a:gridCol w="1304583"/>
                <a:gridCol w="12230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Ожидаемое 2019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65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346149</a:t>
                      </a:r>
                      <a:endParaRPr lang="ru-RU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372965</a:t>
                      </a:r>
                      <a:endParaRPr lang="ru-RU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300963</a:t>
                      </a:r>
                      <a:endParaRPr lang="ru-RU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303063</a:t>
                      </a:r>
                      <a:endParaRPr lang="ru-RU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295323</a:t>
                      </a:r>
                      <a:endParaRPr lang="ru-RU" sz="1800" b="1" i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8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137059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138177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142701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150967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156445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209090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234788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158262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152096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148878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 anchorCtr="1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9939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Структура налоговых и неналоговых доходов на 2020 – 2022 годы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5157192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345" y="885436"/>
          <a:ext cx="907446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91"/>
                <a:gridCol w="3993548"/>
                <a:gridCol w="1042513"/>
                <a:gridCol w="1006514"/>
                <a:gridCol w="928986"/>
                <a:gridCol w="857525"/>
                <a:gridCol w="8212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Ожидаемое 2019 год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224016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137058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138177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142706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150967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156445</a:t>
                      </a:r>
                      <a:endParaRPr lang="ru-RU" sz="12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6572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99909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102800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110364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116005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122072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25144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на автомобильный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бензин, дизтопливо и моторные масла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8903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9665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10075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11308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11308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12499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11721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11034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11027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11027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2525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2799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2636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2636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2636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8170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налог на вмененный доход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3238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2974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3011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9541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сельхозналог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862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209128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3821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3972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5083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885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910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6454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муниципальной </a:t>
                      </a:r>
                      <a:r>
                        <a:rPr lang="ru-RU" sz="12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обственности</a:t>
                      </a:r>
                      <a:endParaRPr lang="ru-RU" sz="12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5877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4804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4107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4107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4107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3939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имущества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1419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540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995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292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489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268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2223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217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375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143868" y="6021288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Структура безвозмездных поступлений на 2020 – 2022 годы</a:t>
            </a:r>
            <a:endParaRPr lang="ru-RU" sz="32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5157192"/>
            <a:ext cx="1000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1772816"/>
          <a:ext cx="788554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480081"/>
                <a:gridCol w="1220883"/>
                <a:gridCol w="1224136"/>
                <a:gridCol w="1224136"/>
                <a:gridCol w="1152128"/>
                <a:gridCol w="1080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Ожидаемое 2019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209090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234788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158262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152096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148878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27658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20072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17530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7951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82373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102368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50264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53465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54590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95799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107356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89468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90680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93320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Субсидии на 2020 – 2022 годы</a:t>
            </a:r>
            <a:endParaRPr lang="ru-RU" sz="3200" b="1" i="1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107504" y="692696"/>
          <a:ext cx="8893652" cy="5836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7845"/>
                <a:gridCol w="3671271"/>
                <a:gridCol w="1008112"/>
                <a:gridCol w="1008112"/>
                <a:gridCol w="936104"/>
                <a:gridCol w="936104"/>
                <a:gridCol w="936104"/>
              </a:tblGrid>
              <a:tr h="463715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2018 год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2019 год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  <a:p>
                      <a:pPr algn="ctr"/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222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жильем молодых семей 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751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обеспечения учащихся начальных классов муниципальных общеобразовательных учреждений горячим питанием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935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962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052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Поддержка редакций районных газет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1024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1020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транспортного обслуживания населения на муниципальных маршрутах регулярных перевозок по регулируемым тарифам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2773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11419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10934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11892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2149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отдыха детей в каникулярное время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745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010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транспортных услуг  в части обеспечения подвоза учащихся, проживающих в сельской местности, к месту обучения и обратно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2306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Организацию участия детей в социально значимых региональных проектах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7896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повышения заработной платы педагогическим работникам муниципальных организаций дополнительного образования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3311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3311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3311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мероприятий в целях обеспечения  безопасности дорожного движения на автомобильных дорогах общего пользования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1462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1449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991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и текущий ремонт уличной дорожной сети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8479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23779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13746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19219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19219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0100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Ремонт дворовых территорий многоквартирных домов и подъездов к дворовым территориям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6688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2516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1713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1788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1867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6005"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5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повышения заработной платы работникам муниципальных учреждений культуры</a:t>
                      </a:r>
                      <a:endParaRPr lang="ru-RU" sz="105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11248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12712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14236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14236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14236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289279" y="6604084"/>
            <a:ext cx="8547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(Тыс. руб.)</a:t>
            </a:r>
            <a:endParaRPr lang="ru-RU" sz="105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Субвенции</a:t>
            </a:r>
            <a:endParaRPr lang="ru-RU" sz="3200" b="1" i="1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7607" y="307721"/>
          <a:ext cx="9073819" cy="6507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98650"/>
                <a:gridCol w="715618"/>
                <a:gridCol w="646977"/>
                <a:gridCol w="636105"/>
                <a:gridCol w="636104"/>
                <a:gridCol w="640365"/>
              </a:tblGrid>
              <a:tr h="506436"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Испол-нение</a:t>
                      </a:r>
                      <a:r>
                        <a:rPr lang="ru-RU" sz="1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Ожида-емое</a:t>
                      </a:r>
                      <a:r>
                        <a:rPr lang="ru-RU" sz="1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2019 год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2020 год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2021 год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0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2022 год</a:t>
                      </a:r>
                      <a:endParaRPr lang="ru-RU" sz="10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5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полномочий по государственной регистрации актов гражданского состояния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1033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373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376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94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Реализация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полномочий и обеспечению деятельности  комиссий по делам несовершеннолетних и защите их прав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329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505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гарантий прав граждан на получение общедоступного и бесплатного дошкольного, начального общего, основного общего, среднего (полного) общего образования, а также дополнительного образования в муниципальных общеобразовательных учреждениях в части финансового обеспечения образовательного процесса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56997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67167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48786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49021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49021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956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Выплата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компенсации части родительской платы за содержание ребенка в муниципальных образовательных учреждениях, реализующих основную общеобразовательную программу дошкольного образования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2407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2318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2283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2283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2283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879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Обеспечение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гарантий прав граждан на получение общедоступного и бесплатного дошкольного образования в муниципальных дошкольных образовательных  организациях, муниципальных общеобразовательных организациях Тверской области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19283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23948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23925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23929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23929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8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отдельных государственных полномочий Тверской области по созданию административных комиссий и определению перечня должностных лиц, уполномоченных составлять протоколы об административных правонарушениях 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28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отдельных государственных полномочий Тверской области в сфере осуществления дорожной деятельности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7956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8796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10265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10710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11175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12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полномочий по обеспечению благоустроенными  жилыми помещениями специализированного жилищного фонда детей-сирот, детей, оставшихся без попечения родителей, лиц из их числа по договорам найма специализированных жилых помещений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6430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2097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1398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2797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4894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52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государственных полномочий Тверской области по предоставлению компенсации расходов на оплату жилых помещений, отопления и освещения педагогическим работникам, деятельность которых связана с образовательным процессом, муниципальных образовательных организаций Тверской области, проживающих и работающих в сельских населенных пунктах, рабочих поселках (</a:t>
                      </a:r>
                      <a:r>
                        <a:rPr lang="ru-RU" sz="1000" b="1" i="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поселках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городского типа)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756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720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2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</a:t>
                      </a:r>
                      <a:r>
                        <a:rPr lang="ru-RU" sz="1000" b="1" i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полномочий по составлению (изменению, дополнению)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66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  <a:endParaRPr lang="ru-RU" sz="10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917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936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438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472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2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Осуществление отдельных государственных полномочий по подготовке и проведению </a:t>
                      </a:r>
                      <a:r>
                        <a:rPr lang="ru-RU" sz="1000" b="1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Всеросийской</a:t>
                      </a:r>
                      <a:r>
                        <a:rPr lang="ru-RU" sz="10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переписи</a:t>
                      </a:r>
                      <a:endParaRPr lang="ru-RU" sz="10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184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52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289481" y="6660818"/>
            <a:ext cx="8547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 smtClean="0"/>
              <a:t>(Тыс. руб.)</a:t>
            </a:r>
            <a:endParaRPr lang="ru-RU" sz="105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8766-BC31-4155-A2EA-868EC6A2E00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1578</TotalTime>
  <Words>2097</Words>
  <Application>Microsoft Office PowerPoint</Application>
  <PresentationFormat>Экран (4:3)</PresentationFormat>
  <Paragraphs>997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Бюджет для граждан  по проекту бюджета Андреапольский муниципальный округ Тверской области на 2020 год и плановый период 2021-2022 годов.</vt:lpstr>
      <vt:lpstr>Основные задачи при разработке проекта бюджета округа на 2020 год и плановый период 2021-2022 годы.</vt:lpstr>
      <vt:lpstr>Основные параметры бюджета на 2020-2022 годы</vt:lpstr>
      <vt:lpstr>Основные принципы формирования доходной части бюджета</vt:lpstr>
      <vt:lpstr>Структура доходной части бюджета</vt:lpstr>
      <vt:lpstr>Структура налоговых и неналоговых доходов на 2020 – 2022 годы</vt:lpstr>
      <vt:lpstr>Структура безвозмездных поступлений на 2020 – 2022 годы</vt:lpstr>
      <vt:lpstr>Субсидии на 2020 – 2022 годы</vt:lpstr>
      <vt:lpstr>Субвенции</vt:lpstr>
      <vt:lpstr>Расходы сформированы на основе следующих принципов и подходов</vt:lpstr>
      <vt:lpstr>Программные и непрограммные расходы</vt:lpstr>
      <vt:lpstr>Распределение расходов по муниципальным программам </vt:lpstr>
      <vt:lpstr>Распределение расходов муниципального образования по отраслям</vt:lpstr>
      <vt:lpstr>Расходы на образование в Андреапольском муниципальном округе</vt:lpstr>
      <vt:lpstr>Расходы на культуру в Андреапольском муниципальном округе</vt:lpstr>
      <vt:lpstr> «Физическая культура и спорт в Андреапольском муниципальном округе»</vt:lpstr>
      <vt:lpstr>Общегосударственные вопросы Андреапольского муниципального округа</vt:lpstr>
      <vt:lpstr>Национальная безопасность и правоохранительная деятельность в Андреапольском муниципальном округе</vt:lpstr>
      <vt:lpstr>Национальная экономика Андреапольского муниципального округа</vt:lpstr>
      <vt:lpstr>Жилищно-коммунальное хозяйство Андреапольского муниципального округа</vt:lpstr>
      <vt:lpstr>Социальная политика Андреапольского муниципального округа</vt:lpstr>
      <vt:lpstr>Средства массовой информации Андреапольского муниципального округа</vt:lpstr>
      <vt:lpstr>Национальная оборона Андреапольского муниципального округа</vt:lpstr>
      <vt:lpstr>Спасибо за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МО Тверской области Андреапольский район за 2015 год</dc:title>
  <dc:creator>Юлия Пихель</dc:creator>
  <cp:lastModifiedBy>Пользователь</cp:lastModifiedBy>
  <cp:revision>264</cp:revision>
  <dcterms:created xsi:type="dcterms:W3CDTF">2016-04-23T11:16:11Z</dcterms:created>
  <dcterms:modified xsi:type="dcterms:W3CDTF">2021-05-12T12:48:18Z</dcterms:modified>
</cp:coreProperties>
</file>